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Century Gothic"/>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8" roundtripDataSignature="AMtx7mjtv360i2twTj3Dm52fwuVfU4LC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boldItalic.fntdata"/><Relationship Id="rId16"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d92db7ee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5d92db7ee9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User login</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will allow student/school to login using username and password  and  access role-based dashboard.</a:t>
            </a:r>
            <a:endParaRPr sz="3640">
              <a:solidFill>
                <a:schemeClr val="dk1"/>
              </a:solidFill>
              <a:latin typeface="Century Gothic"/>
              <a:ea typeface="Century Gothic"/>
              <a:cs typeface="Century Gothic"/>
              <a:sym typeface="Century Gothic"/>
            </a:endParaRPr>
          </a:p>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Secure score with ZKP:</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Clr>
                <a:schemeClr val="dk1"/>
              </a:buClr>
              <a:buSzPts val="1100"/>
              <a:buFont typeface="Arial"/>
              <a:buNone/>
            </a:pPr>
            <a:r>
              <a:rPr lang="en-US" sz="3640">
                <a:solidFill>
                  <a:schemeClr val="dk1"/>
                </a:solidFill>
                <a:latin typeface="Century Gothic"/>
                <a:ea typeface="Century Gothic"/>
                <a:cs typeface="Century Gothic"/>
                <a:sym typeface="Century Gothic"/>
              </a:rPr>
              <a:t>The system must allow student to prove their test performance without revealing actual score.</a:t>
            </a:r>
            <a:endParaRPr sz="3640">
              <a:solidFill>
                <a:schemeClr val="dk1"/>
              </a:solidFill>
              <a:latin typeface="Century Gothic"/>
              <a:ea typeface="Century Gothic"/>
              <a:cs typeface="Century Gothic"/>
              <a:sym typeface="Century Gothic"/>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d5e88c777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User login</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will allow student/school to login using username and password  and  access role-based dashboard.</a:t>
            </a:r>
            <a:endParaRPr sz="3640">
              <a:solidFill>
                <a:schemeClr val="dk1"/>
              </a:solidFill>
              <a:latin typeface="Century Gothic"/>
              <a:ea typeface="Century Gothic"/>
              <a:cs typeface="Century Gothic"/>
              <a:sym typeface="Century Gothic"/>
            </a:endParaRPr>
          </a:p>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Secure score with ZKP:</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Clr>
                <a:schemeClr val="dk1"/>
              </a:buClr>
              <a:buSzPts val="1100"/>
              <a:buFont typeface="Arial"/>
              <a:buNone/>
            </a:pPr>
            <a:r>
              <a:rPr lang="en-US" sz="3640">
                <a:solidFill>
                  <a:schemeClr val="dk1"/>
                </a:solidFill>
                <a:latin typeface="Century Gothic"/>
                <a:ea typeface="Century Gothic"/>
                <a:cs typeface="Century Gothic"/>
                <a:sym typeface="Century Gothic"/>
              </a:rPr>
              <a:t>The system must allow student to prove their test performance without revealing actual score.</a:t>
            </a:r>
            <a:endParaRPr sz="3640">
              <a:solidFill>
                <a:schemeClr val="dk1"/>
              </a:solidFill>
              <a:latin typeface="Century Gothic"/>
              <a:ea typeface="Century Gothic"/>
              <a:cs typeface="Century Gothic"/>
              <a:sym typeface="Century Gothic"/>
            </a:endParaRPr>
          </a:p>
        </p:txBody>
      </p:sp>
      <p:sp>
        <p:nvSpPr>
          <p:cNvPr id="139" name="Google Shape;139;g35d5e88c777_7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d5e88c77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User login</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will allow student/school to login using username and password  and  access role-based dashboard.</a:t>
            </a:r>
            <a:endParaRPr sz="3640">
              <a:solidFill>
                <a:schemeClr val="dk1"/>
              </a:solidFill>
              <a:latin typeface="Century Gothic"/>
              <a:ea typeface="Century Gothic"/>
              <a:cs typeface="Century Gothic"/>
              <a:sym typeface="Century Gothic"/>
            </a:endParaRPr>
          </a:p>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Secure score with ZKP:</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Clr>
                <a:schemeClr val="dk1"/>
              </a:buClr>
              <a:buSzPts val="1100"/>
              <a:buFont typeface="Arial"/>
              <a:buNone/>
            </a:pPr>
            <a:r>
              <a:rPr lang="en-US" sz="3640">
                <a:solidFill>
                  <a:schemeClr val="dk1"/>
                </a:solidFill>
                <a:latin typeface="Century Gothic"/>
                <a:ea typeface="Century Gothic"/>
                <a:cs typeface="Century Gothic"/>
                <a:sym typeface="Century Gothic"/>
              </a:rPr>
              <a:t>The system must allow student to prove their test performance without revealing actual score.</a:t>
            </a:r>
            <a:endParaRPr sz="3640">
              <a:solidFill>
                <a:schemeClr val="dk1"/>
              </a:solidFill>
              <a:latin typeface="Century Gothic"/>
              <a:ea typeface="Century Gothic"/>
              <a:cs typeface="Century Gothic"/>
              <a:sym typeface="Century Gothic"/>
            </a:endParaRPr>
          </a:p>
        </p:txBody>
      </p:sp>
      <p:sp>
        <p:nvSpPr>
          <p:cNvPr id="155" name="Google Shape;155;g35d5e88c777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d5e88c7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User login</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will allow student/school to login using username and password  and  access role-based dashboard.</a:t>
            </a:r>
            <a:endParaRPr sz="3640">
              <a:solidFill>
                <a:schemeClr val="dk1"/>
              </a:solidFill>
              <a:latin typeface="Century Gothic"/>
              <a:ea typeface="Century Gothic"/>
              <a:cs typeface="Century Gothic"/>
              <a:sym typeface="Century Gothic"/>
            </a:endParaRPr>
          </a:p>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Secure score with ZKP:</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must allow student to prove their test performance without revealing actual score.</a:t>
            </a:r>
            <a:endParaRPr sz="3640">
              <a:solidFill>
                <a:schemeClr val="dk1"/>
              </a:solidFill>
              <a:latin typeface="Century Gothic"/>
              <a:ea typeface="Century Gothic"/>
              <a:cs typeface="Century Gothic"/>
              <a:sym typeface="Century Gothic"/>
            </a:endParaRPr>
          </a:p>
        </p:txBody>
      </p:sp>
      <p:sp>
        <p:nvSpPr>
          <p:cNvPr id="171" name="Google Shape;171;g35d5e88c77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dcc8197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User login</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will allow student/school to login using username and password  and  access role-based dashboard.</a:t>
            </a:r>
            <a:endParaRPr sz="3640">
              <a:solidFill>
                <a:schemeClr val="dk1"/>
              </a:solidFill>
              <a:latin typeface="Century Gothic"/>
              <a:ea typeface="Century Gothic"/>
              <a:cs typeface="Century Gothic"/>
              <a:sym typeface="Century Gothic"/>
            </a:endParaRPr>
          </a:p>
          <a:p>
            <a:pPr indent="-392965" lvl="1" marL="785931" rtl="0" algn="l">
              <a:lnSpc>
                <a:spcPct val="140000"/>
              </a:lnSpc>
              <a:spcBef>
                <a:spcPts val="0"/>
              </a:spcBef>
              <a:spcAft>
                <a:spcPts val="0"/>
              </a:spcAft>
              <a:buClr>
                <a:schemeClr val="dk1"/>
              </a:buClr>
              <a:buSzPts val="3640"/>
              <a:buChar char="•"/>
            </a:pPr>
            <a:r>
              <a:rPr lang="en-US" sz="3640">
                <a:solidFill>
                  <a:schemeClr val="dk1"/>
                </a:solidFill>
                <a:latin typeface="Century Gothic"/>
                <a:ea typeface="Century Gothic"/>
                <a:cs typeface="Century Gothic"/>
                <a:sym typeface="Century Gothic"/>
              </a:rPr>
              <a:t>Secure score with ZKP:</a:t>
            </a:r>
            <a:endParaRPr sz="3640">
              <a:solidFill>
                <a:schemeClr val="dk1"/>
              </a:solidFill>
              <a:latin typeface="Century Gothic"/>
              <a:ea typeface="Century Gothic"/>
              <a:cs typeface="Century Gothic"/>
              <a:sym typeface="Century Gothic"/>
            </a:endParaRPr>
          </a:p>
          <a:p>
            <a:pPr indent="0" lvl="0" marL="914400" rtl="0" algn="l">
              <a:lnSpc>
                <a:spcPct val="140000"/>
              </a:lnSpc>
              <a:spcBef>
                <a:spcPts val="0"/>
              </a:spcBef>
              <a:spcAft>
                <a:spcPts val="0"/>
              </a:spcAft>
              <a:buNone/>
            </a:pPr>
            <a:r>
              <a:rPr lang="en-US" sz="3640">
                <a:solidFill>
                  <a:schemeClr val="dk1"/>
                </a:solidFill>
                <a:latin typeface="Century Gothic"/>
                <a:ea typeface="Century Gothic"/>
                <a:cs typeface="Century Gothic"/>
                <a:sym typeface="Century Gothic"/>
              </a:rPr>
              <a:t>The system must allow student to prove their test performance without revealing actual score.</a:t>
            </a:r>
            <a:endParaRPr sz="3640">
              <a:solidFill>
                <a:schemeClr val="dk1"/>
              </a:solidFill>
              <a:latin typeface="Century Gothic"/>
              <a:ea typeface="Century Gothic"/>
              <a:cs typeface="Century Gothic"/>
              <a:sym typeface="Century Gothic"/>
            </a:endParaRPr>
          </a:p>
        </p:txBody>
      </p:sp>
      <p:sp>
        <p:nvSpPr>
          <p:cNvPr id="189" name="Google Shape;189;g35dcc81972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d5e88c77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40000"/>
              </a:lnSpc>
              <a:spcBef>
                <a:spcPts val="0"/>
              </a:spcBef>
              <a:spcAft>
                <a:spcPts val="0"/>
              </a:spcAft>
              <a:buNone/>
            </a:pPr>
            <a:r>
              <a:t/>
            </a:r>
            <a:endParaRPr sz="3640">
              <a:solidFill>
                <a:schemeClr val="dk1"/>
              </a:solidFill>
              <a:latin typeface="Century Gothic"/>
              <a:ea typeface="Century Gothic"/>
              <a:cs typeface="Century Gothic"/>
              <a:sym typeface="Century Gothic"/>
            </a:endParaRPr>
          </a:p>
        </p:txBody>
      </p:sp>
      <p:sp>
        <p:nvSpPr>
          <p:cNvPr id="206" name="Google Shape;206;g35d5e88c777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2366292" y="350577"/>
            <a:ext cx="13018500" cy="22164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lang="en-US" sz="6000">
                <a:latin typeface="Century Gothic"/>
                <a:ea typeface="Century Gothic"/>
                <a:cs typeface="Century Gothic"/>
                <a:sym typeface="Century Gothic"/>
              </a:rPr>
              <a:t>Digital Skills Wallet for Rural High School Engagement </a:t>
            </a:r>
            <a:endParaRPr b="1" sz="6000">
              <a:latin typeface="Century Gothic"/>
              <a:ea typeface="Century Gothic"/>
              <a:cs typeface="Century Gothic"/>
              <a:sym typeface="Century Gothic"/>
            </a:endParaRPr>
          </a:p>
        </p:txBody>
      </p:sp>
      <p:sp>
        <p:nvSpPr>
          <p:cNvPr id="85" name="Google Shape;85;p1"/>
          <p:cNvSpPr txBox="1"/>
          <p:nvPr/>
        </p:nvSpPr>
        <p:spPr>
          <a:xfrm>
            <a:off x="8737200" y="5669467"/>
            <a:ext cx="8522100" cy="39897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i="0" lang="en-US" sz="4800" u="none" cap="none" strike="noStrike">
                <a:solidFill>
                  <a:srgbClr val="000000"/>
                </a:solidFill>
                <a:latin typeface="Century Gothic"/>
                <a:ea typeface="Century Gothic"/>
                <a:cs typeface="Century Gothic"/>
                <a:sym typeface="Century Gothic"/>
              </a:rPr>
              <a:t>By </a:t>
            </a:r>
            <a:r>
              <a:rPr b="1" lang="en-US" sz="4800">
                <a:latin typeface="Century Gothic"/>
                <a:ea typeface="Century Gothic"/>
                <a:cs typeface="Century Gothic"/>
                <a:sym typeface="Century Gothic"/>
              </a:rPr>
              <a:t>Team 18</a:t>
            </a:r>
            <a:endParaRPr b="1" sz="48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Karma Samdrup: n11704209</a:t>
            </a:r>
            <a:endParaRPr b="1" sz="24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Tshewang Chophel: n11716932</a:t>
            </a:r>
            <a:endParaRPr b="1" sz="24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Phuntsho Choden: n11661429</a:t>
            </a:r>
            <a:endParaRPr b="1" sz="24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Kala Maya Sanyasi: n11729007</a:t>
            </a:r>
            <a:endParaRPr b="1" sz="24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Tshewang Tenzin: n11761211</a:t>
            </a:r>
            <a:endParaRPr b="1" sz="2400">
              <a:latin typeface="Century Gothic"/>
              <a:ea typeface="Century Gothic"/>
              <a:cs typeface="Century Gothic"/>
              <a:sym typeface="Century Gothic"/>
            </a:endParaRPr>
          </a:p>
          <a:p>
            <a:pPr indent="0" lvl="0" marL="0" marR="0" rtl="0" algn="ctr">
              <a:lnSpc>
                <a:spcPct val="139996"/>
              </a:lnSpc>
              <a:spcBef>
                <a:spcPts val="0"/>
              </a:spcBef>
              <a:spcAft>
                <a:spcPts val="0"/>
              </a:spcAft>
              <a:buNone/>
            </a:pPr>
            <a:r>
              <a:rPr b="1" lang="en-US" sz="2400">
                <a:latin typeface="Century Gothic"/>
                <a:ea typeface="Century Gothic"/>
                <a:cs typeface="Century Gothic"/>
                <a:sym typeface="Century Gothic"/>
              </a:rPr>
              <a:t>Tandin Bidha: n11685719</a:t>
            </a:r>
            <a:endParaRPr b="1" sz="2400">
              <a:latin typeface="Century Gothic"/>
              <a:ea typeface="Century Gothic"/>
              <a:cs typeface="Century Gothic"/>
              <a:sym typeface="Century Gothic"/>
            </a:endParaRPr>
          </a:p>
        </p:txBody>
      </p:sp>
      <p:grpSp>
        <p:nvGrpSpPr>
          <p:cNvPr id="86" name="Google Shape;86;p1"/>
          <p:cNvGrpSpPr/>
          <p:nvPr/>
        </p:nvGrpSpPr>
        <p:grpSpPr>
          <a:xfrm>
            <a:off x="16718943" y="-1134331"/>
            <a:ext cx="1080715" cy="3101345"/>
            <a:chOff x="0" y="-38100"/>
            <a:chExt cx="284633" cy="816815"/>
          </a:xfrm>
        </p:grpSpPr>
        <p:sp>
          <p:nvSpPr>
            <p:cNvPr id="87" name="Google Shape;87;p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 name="Google Shape;89;p1"/>
          <p:cNvGrpSpPr/>
          <p:nvPr/>
        </p:nvGrpSpPr>
        <p:grpSpPr>
          <a:xfrm>
            <a:off x="-529352" y="9659182"/>
            <a:ext cx="19346704" cy="966578"/>
            <a:chOff x="0" y="-38100"/>
            <a:chExt cx="5095428" cy="254572"/>
          </a:xfrm>
        </p:grpSpPr>
        <p:sp>
          <p:nvSpPr>
            <p:cNvPr id="90" name="Google Shape;90;p1"/>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0" y="-38100"/>
              <a:ext cx="5095428" cy="2545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
          <p:cNvSpPr/>
          <p:nvPr/>
        </p:nvSpPr>
        <p:spPr>
          <a:xfrm flipH="1">
            <a:off x="17259300" y="3085173"/>
            <a:ext cx="4518707" cy="3939865"/>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93" name="Google Shape;93;p1"/>
          <p:cNvSpPr/>
          <p:nvPr/>
        </p:nvSpPr>
        <p:spPr>
          <a:xfrm>
            <a:off x="-3486583" y="3085173"/>
            <a:ext cx="4518707" cy="3939865"/>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94" name="Google Shape;94;p1"/>
          <p:cNvGrpSpPr/>
          <p:nvPr/>
        </p:nvGrpSpPr>
        <p:grpSpPr>
          <a:xfrm>
            <a:off x="488343" y="-1134331"/>
            <a:ext cx="1080715" cy="3101345"/>
            <a:chOff x="0" y="-38100"/>
            <a:chExt cx="284633" cy="816815"/>
          </a:xfrm>
        </p:grpSpPr>
        <p:sp>
          <p:nvSpPr>
            <p:cNvPr id="95" name="Google Shape;95;p1"/>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
          <p:cNvSpPr txBox="1"/>
          <p:nvPr/>
        </p:nvSpPr>
        <p:spPr>
          <a:xfrm>
            <a:off x="4614500" y="4552680"/>
            <a:ext cx="8522100" cy="738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lang="en-US" sz="4800">
                <a:latin typeface="Century Gothic"/>
                <a:ea typeface="Century Gothic"/>
                <a:cs typeface="Century Gothic"/>
                <a:sym typeface="Century Gothic"/>
              </a:rPr>
              <a:t>Industry Project IFN711</a:t>
            </a:r>
            <a:endParaRPr b="1" sz="2400">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txBox="1"/>
          <p:nvPr/>
        </p:nvSpPr>
        <p:spPr>
          <a:xfrm>
            <a:off x="2950481" y="4013348"/>
            <a:ext cx="12387037" cy="2031703"/>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11886" u="none" cap="none" strike="noStrike">
                <a:solidFill>
                  <a:srgbClr val="000000"/>
                </a:solidFill>
                <a:latin typeface="Century Gothic"/>
                <a:ea typeface="Century Gothic"/>
                <a:cs typeface="Century Gothic"/>
                <a:sym typeface="Century Gothic"/>
              </a:rPr>
              <a:t>THANK YOU</a:t>
            </a:r>
            <a:endParaRPr/>
          </a:p>
        </p:txBody>
      </p:sp>
      <p:grpSp>
        <p:nvGrpSpPr>
          <p:cNvPr id="221" name="Google Shape;221;p10"/>
          <p:cNvGrpSpPr/>
          <p:nvPr/>
        </p:nvGrpSpPr>
        <p:grpSpPr>
          <a:xfrm>
            <a:off x="16718943" y="-1134331"/>
            <a:ext cx="1080715" cy="3101345"/>
            <a:chOff x="0" y="-38100"/>
            <a:chExt cx="284633" cy="816815"/>
          </a:xfrm>
        </p:grpSpPr>
        <p:sp>
          <p:nvSpPr>
            <p:cNvPr id="222" name="Google Shape;222;p1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10"/>
          <p:cNvGrpSpPr/>
          <p:nvPr/>
        </p:nvGrpSpPr>
        <p:grpSpPr>
          <a:xfrm>
            <a:off x="-529352" y="9659182"/>
            <a:ext cx="19346704" cy="966578"/>
            <a:chOff x="0" y="-38100"/>
            <a:chExt cx="5095428" cy="254572"/>
          </a:xfrm>
        </p:grpSpPr>
        <p:sp>
          <p:nvSpPr>
            <p:cNvPr id="225" name="Google Shape;225;p10"/>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txBox="1"/>
            <p:nvPr/>
          </p:nvSpPr>
          <p:spPr>
            <a:xfrm>
              <a:off x="0" y="-38100"/>
              <a:ext cx="5095428" cy="2545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7" name="Google Shape;227;p10"/>
          <p:cNvSpPr/>
          <p:nvPr/>
        </p:nvSpPr>
        <p:spPr>
          <a:xfrm flipH="1">
            <a:off x="17259300" y="3085173"/>
            <a:ext cx="4518707" cy="3939865"/>
          </a:xfrm>
          <a:custGeom>
            <a:rect b="b" l="l" r="r" t="t"/>
            <a:pathLst>
              <a:path extrusionOk="0" h="3939865" w="4518707">
                <a:moveTo>
                  <a:pt x="4518707" y="0"/>
                </a:moveTo>
                <a:lnTo>
                  <a:pt x="0" y="0"/>
                </a:lnTo>
                <a:lnTo>
                  <a:pt x="0" y="3939864"/>
                </a:lnTo>
                <a:lnTo>
                  <a:pt x="4518707" y="3939864"/>
                </a:lnTo>
                <a:lnTo>
                  <a:pt x="4518707" y="0"/>
                </a:lnTo>
                <a:close/>
              </a:path>
            </a:pathLst>
          </a:custGeom>
          <a:blipFill rotWithShape="1">
            <a:blip r:embed="rId3">
              <a:alphaModFix/>
            </a:blip>
            <a:stretch>
              <a:fillRect b="0" l="0" r="0" t="0"/>
            </a:stretch>
          </a:blipFill>
          <a:ln>
            <a:noFill/>
          </a:ln>
        </p:spPr>
      </p:sp>
      <p:sp>
        <p:nvSpPr>
          <p:cNvPr id="228" name="Google Shape;228;p10"/>
          <p:cNvSpPr/>
          <p:nvPr/>
        </p:nvSpPr>
        <p:spPr>
          <a:xfrm>
            <a:off x="-3486583" y="3085173"/>
            <a:ext cx="4518707" cy="3939865"/>
          </a:xfrm>
          <a:custGeom>
            <a:rect b="b" l="l" r="r" t="t"/>
            <a:pathLst>
              <a:path extrusionOk="0" h="3939865" w="4518707">
                <a:moveTo>
                  <a:pt x="0" y="0"/>
                </a:moveTo>
                <a:lnTo>
                  <a:pt x="4518707" y="0"/>
                </a:lnTo>
                <a:lnTo>
                  <a:pt x="4518707" y="3939864"/>
                </a:lnTo>
                <a:lnTo>
                  <a:pt x="0" y="3939864"/>
                </a:lnTo>
                <a:lnTo>
                  <a:pt x="0" y="0"/>
                </a:lnTo>
                <a:close/>
              </a:path>
            </a:pathLst>
          </a:custGeom>
          <a:blipFill rotWithShape="1">
            <a:blip r:embed="rId3">
              <a:alphaModFix/>
            </a:blip>
            <a:stretch>
              <a:fillRect b="0" l="0" r="0" t="0"/>
            </a:stretch>
          </a:blipFill>
          <a:ln>
            <a:noFill/>
          </a:ln>
        </p:spPr>
      </p:sp>
      <p:grpSp>
        <p:nvGrpSpPr>
          <p:cNvPr id="229" name="Google Shape;229;p10"/>
          <p:cNvGrpSpPr/>
          <p:nvPr/>
        </p:nvGrpSpPr>
        <p:grpSpPr>
          <a:xfrm>
            <a:off x="488343" y="-1134331"/>
            <a:ext cx="1080715" cy="3101345"/>
            <a:chOff x="0" y="-38100"/>
            <a:chExt cx="284633" cy="816815"/>
          </a:xfrm>
        </p:grpSpPr>
        <p:sp>
          <p:nvSpPr>
            <p:cNvPr id="230" name="Google Shape;230;p1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2"/>
          <p:cNvGrpSpPr/>
          <p:nvPr/>
        </p:nvGrpSpPr>
        <p:grpSpPr>
          <a:xfrm>
            <a:off x="16718943" y="-1134331"/>
            <a:ext cx="1080715" cy="3101345"/>
            <a:chOff x="0" y="-38100"/>
            <a:chExt cx="284633" cy="816815"/>
          </a:xfrm>
        </p:grpSpPr>
        <p:sp>
          <p:nvSpPr>
            <p:cNvPr id="103" name="Google Shape;103;p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2"/>
          <p:cNvSpPr txBox="1"/>
          <p:nvPr/>
        </p:nvSpPr>
        <p:spPr>
          <a:xfrm>
            <a:off x="4348649" y="448683"/>
            <a:ext cx="8537100" cy="9234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6000">
                <a:latin typeface="Century Gothic"/>
                <a:ea typeface="Century Gothic"/>
                <a:cs typeface="Century Gothic"/>
                <a:sym typeface="Century Gothic"/>
              </a:rPr>
              <a:t>Problem and solution</a:t>
            </a:r>
            <a:endParaRPr sz="6000"/>
          </a:p>
        </p:txBody>
      </p:sp>
      <p:grpSp>
        <p:nvGrpSpPr>
          <p:cNvPr id="106" name="Google Shape;106;p2"/>
          <p:cNvGrpSpPr/>
          <p:nvPr/>
        </p:nvGrpSpPr>
        <p:grpSpPr>
          <a:xfrm>
            <a:off x="488343" y="-1134331"/>
            <a:ext cx="1080715" cy="3101345"/>
            <a:chOff x="0" y="-38100"/>
            <a:chExt cx="284633" cy="816815"/>
          </a:xfrm>
        </p:grpSpPr>
        <p:sp>
          <p:nvSpPr>
            <p:cNvPr id="107" name="Google Shape;107;p2"/>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2"/>
          <p:cNvSpPr txBox="1"/>
          <p:nvPr/>
        </p:nvSpPr>
        <p:spPr>
          <a:xfrm>
            <a:off x="788075" y="1777375"/>
            <a:ext cx="15930900" cy="8098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Font typeface="Arial"/>
              <a:buNone/>
            </a:pPr>
            <a:r>
              <a:rPr b="1" lang="en-US" sz="3200">
                <a:solidFill>
                  <a:schemeClr val="dk1"/>
                </a:solidFill>
                <a:latin typeface="Century Gothic"/>
                <a:ea typeface="Century Gothic"/>
                <a:cs typeface="Century Gothic"/>
                <a:sym typeface="Century Gothic"/>
              </a:rPr>
              <a:t>Problem statement:</a:t>
            </a:r>
            <a:endParaRPr b="1" sz="3200">
              <a:solidFill>
                <a:schemeClr val="dk1"/>
              </a:solidFill>
              <a:latin typeface="Century Gothic"/>
              <a:ea typeface="Century Gothic"/>
              <a:cs typeface="Century Gothic"/>
              <a:sym typeface="Century Gothic"/>
            </a:endParaRPr>
          </a:p>
          <a:p>
            <a:pPr indent="0" lvl="0" marL="0" rtl="0" algn="l">
              <a:lnSpc>
                <a:spcPct val="140000"/>
              </a:lnSpc>
              <a:spcBef>
                <a:spcPts val="0"/>
              </a:spcBef>
              <a:spcAft>
                <a:spcPts val="0"/>
              </a:spcAft>
              <a:buClr>
                <a:schemeClr val="dk1"/>
              </a:buClr>
              <a:buFont typeface="Arial"/>
              <a:buNone/>
            </a:pPr>
            <a:r>
              <a:rPr lang="en-US" sz="3200">
                <a:solidFill>
                  <a:schemeClr val="dk1"/>
                </a:solidFill>
                <a:latin typeface="Century Gothic"/>
                <a:ea typeface="Century Gothic"/>
                <a:cs typeface="Century Gothic"/>
                <a:sym typeface="Century Gothic"/>
              </a:rPr>
              <a:t>Rural schools lack platforms to deliver industry-relevant digital skills and securely verify student credentials, with ongoing concerns around privacy and data protection.</a:t>
            </a:r>
            <a:endParaRPr sz="3200">
              <a:solidFill>
                <a:schemeClr val="dk1"/>
              </a:solidFill>
              <a:latin typeface="Century Gothic"/>
              <a:ea typeface="Century Gothic"/>
              <a:cs typeface="Century Gothic"/>
              <a:sym typeface="Century Gothic"/>
            </a:endParaRPr>
          </a:p>
          <a:p>
            <a:pPr indent="0" lvl="0" marL="0" rtl="0" algn="l">
              <a:lnSpc>
                <a:spcPct val="140000"/>
              </a:lnSpc>
              <a:spcBef>
                <a:spcPts val="0"/>
              </a:spcBef>
              <a:spcAft>
                <a:spcPts val="0"/>
              </a:spcAft>
              <a:buClr>
                <a:schemeClr val="dk1"/>
              </a:buClr>
              <a:buFont typeface="Arial"/>
              <a:buNone/>
            </a:pPr>
            <a:r>
              <a:t/>
            </a:r>
            <a:endParaRPr sz="3200">
              <a:solidFill>
                <a:schemeClr val="dk1"/>
              </a:solidFill>
              <a:latin typeface="Century Gothic"/>
              <a:ea typeface="Century Gothic"/>
              <a:cs typeface="Century Gothic"/>
              <a:sym typeface="Century Gothic"/>
            </a:endParaRPr>
          </a:p>
          <a:p>
            <a:pPr indent="0" lvl="0" marL="0" rtl="0" algn="l">
              <a:lnSpc>
                <a:spcPct val="140000"/>
              </a:lnSpc>
              <a:spcBef>
                <a:spcPts val="0"/>
              </a:spcBef>
              <a:spcAft>
                <a:spcPts val="0"/>
              </a:spcAft>
              <a:buClr>
                <a:schemeClr val="dk1"/>
              </a:buClr>
              <a:buFont typeface="Arial"/>
              <a:buNone/>
            </a:pPr>
            <a:r>
              <a:rPr b="1" lang="en-US" sz="3200">
                <a:solidFill>
                  <a:schemeClr val="dk1"/>
                </a:solidFill>
                <a:latin typeface="Century Gothic"/>
                <a:ea typeface="Century Gothic"/>
                <a:cs typeface="Century Gothic"/>
                <a:sym typeface="Century Gothic"/>
              </a:rPr>
              <a:t>Proposed solution:</a:t>
            </a:r>
            <a:endParaRPr b="1" sz="3200">
              <a:solidFill>
                <a:schemeClr val="dk1"/>
              </a:solidFill>
              <a:latin typeface="Century Gothic"/>
              <a:ea typeface="Century Gothic"/>
              <a:cs typeface="Century Gothic"/>
              <a:sym typeface="Century Gothic"/>
            </a:endParaRPr>
          </a:p>
          <a:p>
            <a:pPr indent="-431800" lvl="0" marL="457200" rtl="0" algn="l">
              <a:lnSpc>
                <a:spcPct val="14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A blockchain-powered web app that helps rural schools securely issue and verify student credentials with integrity and trust.</a:t>
            </a:r>
            <a:endParaRPr sz="3200">
              <a:solidFill>
                <a:schemeClr val="dk1"/>
              </a:solidFill>
              <a:latin typeface="Century Gothic"/>
              <a:ea typeface="Century Gothic"/>
              <a:cs typeface="Century Gothic"/>
              <a:sym typeface="Century Gothic"/>
            </a:endParaRPr>
          </a:p>
          <a:p>
            <a:pPr indent="-431800" lvl="0" marL="457200" rtl="0" algn="l">
              <a:lnSpc>
                <a:spcPct val="115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The system uses authentication and Zero-Knowledge Proof to verify student skills while protecting their personal information, ensuring privacy and security.</a:t>
            </a:r>
            <a:endParaRPr sz="3200">
              <a:solidFill>
                <a:schemeClr val="dk1"/>
              </a:solidFill>
              <a:latin typeface="Century Gothic"/>
              <a:ea typeface="Century Gothic"/>
              <a:cs typeface="Century Gothic"/>
              <a:sym typeface="Century Gothic"/>
            </a:endParaRPr>
          </a:p>
          <a:p>
            <a:pPr indent="0" lvl="0" marL="457200" rtl="0" algn="l">
              <a:lnSpc>
                <a:spcPct val="140000"/>
              </a:lnSpc>
              <a:spcBef>
                <a:spcPts val="120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grpSp>
        <p:nvGrpSpPr>
          <p:cNvPr id="114" name="Google Shape;114;g35d92db7ee9_3_6"/>
          <p:cNvGrpSpPr/>
          <p:nvPr/>
        </p:nvGrpSpPr>
        <p:grpSpPr>
          <a:xfrm>
            <a:off x="16718943" y="-1134332"/>
            <a:ext cx="1080977" cy="3101688"/>
            <a:chOff x="0" y="-38100"/>
            <a:chExt cx="284700" cy="816900"/>
          </a:xfrm>
        </p:grpSpPr>
        <p:sp>
          <p:nvSpPr>
            <p:cNvPr id="115" name="Google Shape;115;g35d92db7ee9_3_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5d92db7ee9_3_6"/>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g35d92db7ee9_3_6"/>
          <p:cNvSpPr txBox="1"/>
          <p:nvPr/>
        </p:nvSpPr>
        <p:spPr>
          <a:xfrm>
            <a:off x="4571999" y="146883"/>
            <a:ext cx="8537100" cy="9234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6000">
                <a:latin typeface="Century Gothic"/>
                <a:ea typeface="Century Gothic"/>
                <a:cs typeface="Century Gothic"/>
                <a:sym typeface="Century Gothic"/>
              </a:rPr>
              <a:t>System Architecture</a:t>
            </a:r>
            <a:endParaRPr sz="6000"/>
          </a:p>
        </p:txBody>
      </p:sp>
      <p:grpSp>
        <p:nvGrpSpPr>
          <p:cNvPr id="118" name="Google Shape;118;g35d92db7ee9_3_6"/>
          <p:cNvGrpSpPr/>
          <p:nvPr/>
        </p:nvGrpSpPr>
        <p:grpSpPr>
          <a:xfrm>
            <a:off x="488343" y="-1134332"/>
            <a:ext cx="1080977" cy="3101688"/>
            <a:chOff x="0" y="-38100"/>
            <a:chExt cx="284700" cy="816900"/>
          </a:xfrm>
        </p:grpSpPr>
        <p:sp>
          <p:nvSpPr>
            <p:cNvPr id="119" name="Google Shape;119;g35d92db7ee9_3_6"/>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5d92db7ee9_3_6"/>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1" name="Google Shape;121;g35d92db7ee9_3_6"/>
          <p:cNvPicPr preferRelativeResize="0"/>
          <p:nvPr/>
        </p:nvPicPr>
        <p:blipFill>
          <a:blip r:embed="rId3">
            <a:alphaModFix/>
          </a:blip>
          <a:stretch>
            <a:fillRect/>
          </a:stretch>
        </p:blipFill>
        <p:spPr>
          <a:xfrm>
            <a:off x="1835725" y="1127913"/>
            <a:ext cx="14531899" cy="894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nvSpPr>
        <p:spPr>
          <a:xfrm>
            <a:off x="1735364" y="422300"/>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Flow Model</a:t>
            </a:r>
            <a:endParaRPr/>
          </a:p>
        </p:txBody>
      </p:sp>
      <p:grpSp>
        <p:nvGrpSpPr>
          <p:cNvPr id="127" name="Google Shape;127;p3"/>
          <p:cNvGrpSpPr/>
          <p:nvPr/>
        </p:nvGrpSpPr>
        <p:grpSpPr>
          <a:xfrm>
            <a:off x="16718943" y="-1134331"/>
            <a:ext cx="1080715" cy="3101345"/>
            <a:chOff x="0" y="-38100"/>
            <a:chExt cx="284633" cy="816815"/>
          </a:xfrm>
        </p:grpSpPr>
        <p:sp>
          <p:nvSpPr>
            <p:cNvPr id="128" name="Google Shape;128;p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3"/>
          <p:cNvGrpSpPr/>
          <p:nvPr/>
        </p:nvGrpSpPr>
        <p:grpSpPr>
          <a:xfrm>
            <a:off x="488343" y="-1134331"/>
            <a:ext cx="1080715" cy="3101345"/>
            <a:chOff x="0" y="-38100"/>
            <a:chExt cx="284633" cy="816815"/>
          </a:xfrm>
        </p:grpSpPr>
        <p:sp>
          <p:nvSpPr>
            <p:cNvPr id="131" name="Google Shape;131;p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txBox="1"/>
            <p:nvPr/>
          </p:nvSpPr>
          <p:spPr>
            <a:xfrm>
              <a:off x="0" y="-38100"/>
              <a:ext cx="284633" cy="8168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3"/>
          <p:cNvGrpSpPr/>
          <p:nvPr/>
        </p:nvGrpSpPr>
        <p:grpSpPr>
          <a:xfrm>
            <a:off x="-529352" y="9659181"/>
            <a:ext cx="19347104" cy="967070"/>
            <a:chOff x="0" y="-38100"/>
            <a:chExt cx="5095500" cy="254700"/>
          </a:xfrm>
        </p:grpSpPr>
        <p:sp>
          <p:nvSpPr>
            <p:cNvPr id="134" name="Google Shape;134;p3"/>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txBox="1"/>
            <p:nvPr/>
          </p:nvSpPr>
          <p:spPr>
            <a:xfrm>
              <a:off x="0" y="-38100"/>
              <a:ext cx="5095500" cy="254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6" name="Google Shape;136;p3" title="Screenshot 2025-05-28 at 12.22.39 am.png"/>
          <p:cNvPicPr preferRelativeResize="0"/>
          <p:nvPr/>
        </p:nvPicPr>
        <p:blipFill>
          <a:blip r:embed="rId3">
            <a:alphaModFix/>
          </a:blip>
          <a:stretch>
            <a:fillRect/>
          </a:stretch>
        </p:blipFill>
        <p:spPr>
          <a:xfrm>
            <a:off x="3342300" y="1780370"/>
            <a:ext cx="12096782" cy="7387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5d5e88c777_7_3"/>
          <p:cNvSpPr txBox="1"/>
          <p:nvPr/>
        </p:nvSpPr>
        <p:spPr>
          <a:xfrm>
            <a:off x="1735364" y="422300"/>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Functional Requirement</a:t>
            </a:r>
            <a:endParaRPr/>
          </a:p>
        </p:txBody>
      </p:sp>
      <p:sp>
        <p:nvSpPr>
          <p:cNvPr id="142" name="Google Shape;142;g35d5e88c777_7_3"/>
          <p:cNvSpPr txBox="1"/>
          <p:nvPr/>
        </p:nvSpPr>
        <p:spPr>
          <a:xfrm>
            <a:off x="851225" y="2064625"/>
            <a:ext cx="7960800" cy="7620000"/>
          </a:xfrm>
          <a:prstGeom prst="rect">
            <a:avLst/>
          </a:prstGeom>
          <a:noFill/>
          <a:ln>
            <a:noFill/>
          </a:ln>
        </p:spPr>
        <p:txBody>
          <a:bodyPr anchorCtr="0" anchor="t" bIns="0" lIns="0" spcFirstLastPara="1" rIns="0" wrap="square" tIns="0">
            <a:spAutoFit/>
          </a:bodyPr>
          <a:lstStyle/>
          <a:p>
            <a:pPr indent="-392965" lvl="1" marL="785931" marR="0" rtl="0" algn="l">
              <a:lnSpc>
                <a:spcPct val="140000"/>
              </a:lnSpc>
              <a:spcBef>
                <a:spcPts val="0"/>
              </a:spcBef>
              <a:spcAft>
                <a:spcPts val="0"/>
              </a:spcAft>
              <a:buClr>
                <a:srgbClr val="000000"/>
              </a:buClr>
              <a:buSzPts val="3640"/>
              <a:buFont typeface="Arial"/>
              <a:buChar char="•"/>
            </a:pPr>
            <a:r>
              <a:rPr lang="en-US" sz="3640">
                <a:latin typeface="Century Gothic"/>
                <a:ea typeface="Century Gothic"/>
                <a:cs typeface="Century Gothic"/>
                <a:sym typeface="Century Gothic"/>
              </a:rPr>
              <a:t>User login:  system will allow users to login using username and password.</a:t>
            </a:r>
            <a:endParaRPr sz="3640">
              <a:latin typeface="Century Gothic"/>
              <a:ea typeface="Century Gothic"/>
              <a:cs typeface="Century Gothic"/>
              <a:sym typeface="Century Gothic"/>
            </a:endParaRPr>
          </a:p>
          <a:p>
            <a:pPr indent="0" lvl="0" marL="914400" marR="0" rtl="0" algn="l">
              <a:lnSpc>
                <a:spcPct val="140000"/>
              </a:lnSpc>
              <a:spcBef>
                <a:spcPts val="0"/>
              </a:spcBef>
              <a:spcAft>
                <a:spcPts val="0"/>
              </a:spcAft>
              <a:buNone/>
            </a:pPr>
            <a:r>
              <a:rPr lang="en-US" sz="3640">
                <a:latin typeface="Century Gothic"/>
                <a:ea typeface="Century Gothic"/>
                <a:cs typeface="Century Gothic"/>
                <a:sym typeface="Century Gothic"/>
              </a:rPr>
              <a:t>Login page is implemented using frontend Angular and dummy backend data with respective role. Role-based access will allow student and school to see different dashboard.</a:t>
            </a:r>
            <a:endParaRPr sz="3640">
              <a:latin typeface="Century Gothic"/>
              <a:ea typeface="Century Gothic"/>
              <a:cs typeface="Century Gothic"/>
              <a:sym typeface="Century Gothic"/>
            </a:endParaRPr>
          </a:p>
        </p:txBody>
      </p:sp>
      <p:grpSp>
        <p:nvGrpSpPr>
          <p:cNvPr id="143" name="Google Shape;143;g35d5e88c777_7_3"/>
          <p:cNvGrpSpPr/>
          <p:nvPr/>
        </p:nvGrpSpPr>
        <p:grpSpPr>
          <a:xfrm>
            <a:off x="16718943" y="-1134332"/>
            <a:ext cx="1080977" cy="3101688"/>
            <a:chOff x="0" y="-38100"/>
            <a:chExt cx="284700" cy="816900"/>
          </a:xfrm>
        </p:grpSpPr>
        <p:sp>
          <p:nvSpPr>
            <p:cNvPr id="144" name="Google Shape;144;g35d5e88c777_7_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5d5e88c777_7_3"/>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g35d5e88c777_7_3"/>
          <p:cNvGrpSpPr/>
          <p:nvPr/>
        </p:nvGrpSpPr>
        <p:grpSpPr>
          <a:xfrm>
            <a:off x="488343" y="-1134332"/>
            <a:ext cx="1080977" cy="3101688"/>
            <a:chOff x="0" y="-38100"/>
            <a:chExt cx="284700" cy="816900"/>
          </a:xfrm>
        </p:grpSpPr>
        <p:sp>
          <p:nvSpPr>
            <p:cNvPr id="147" name="Google Shape;147;g35d5e88c777_7_3"/>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5d5e88c777_7_3"/>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g35d5e88c777_7_3"/>
          <p:cNvGrpSpPr/>
          <p:nvPr/>
        </p:nvGrpSpPr>
        <p:grpSpPr>
          <a:xfrm>
            <a:off x="-529352" y="9659181"/>
            <a:ext cx="19347104" cy="967070"/>
            <a:chOff x="0" y="-38100"/>
            <a:chExt cx="5095500" cy="254700"/>
          </a:xfrm>
        </p:grpSpPr>
        <p:sp>
          <p:nvSpPr>
            <p:cNvPr id="150" name="Google Shape;150;g35d5e88c777_7_3"/>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5d5e88c777_7_3"/>
            <p:cNvSpPr txBox="1"/>
            <p:nvPr/>
          </p:nvSpPr>
          <p:spPr>
            <a:xfrm>
              <a:off x="0" y="-38100"/>
              <a:ext cx="5095500" cy="254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2" name="Google Shape;152;g35d5e88c777_7_3"/>
          <p:cNvPicPr preferRelativeResize="0"/>
          <p:nvPr/>
        </p:nvPicPr>
        <p:blipFill>
          <a:blip r:embed="rId3">
            <a:alphaModFix/>
          </a:blip>
          <a:stretch>
            <a:fillRect/>
          </a:stretch>
        </p:blipFill>
        <p:spPr>
          <a:xfrm>
            <a:off x="9164351" y="2071113"/>
            <a:ext cx="8507351" cy="7484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5d5e88c777_2_14"/>
          <p:cNvSpPr txBox="1"/>
          <p:nvPr/>
        </p:nvSpPr>
        <p:spPr>
          <a:xfrm>
            <a:off x="1735476" y="398825"/>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Functional Requirement</a:t>
            </a:r>
            <a:endParaRPr/>
          </a:p>
        </p:txBody>
      </p:sp>
      <p:sp>
        <p:nvSpPr>
          <p:cNvPr id="158" name="Google Shape;158;g35d5e88c777_2_14"/>
          <p:cNvSpPr txBox="1"/>
          <p:nvPr/>
        </p:nvSpPr>
        <p:spPr>
          <a:xfrm>
            <a:off x="7285450" y="2241700"/>
            <a:ext cx="10733100" cy="6991800"/>
          </a:xfrm>
          <a:prstGeom prst="rect">
            <a:avLst/>
          </a:prstGeom>
          <a:noFill/>
          <a:ln>
            <a:noFill/>
          </a:ln>
        </p:spPr>
        <p:txBody>
          <a:bodyPr anchorCtr="0" anchor="t" bIns="0" lIns="0" spcFirstLastPara="1" rIns="0" wrap="square" tIns="0">
            <a:spAutoFit/>
          </a:bodyPr>
          <a:lstStyle/>
          <a:p>
            <a:pPr indent="-440690" lvl="0" marL="457200" marR="0" rtl="0" algn="l">
              <a:lnSpc>
                <a:spcPct val="140000"/>
              </a:lnSpc>
              <a:spcBef>
                <a:spcPts val="0"/>
              </a:spcBef>
              <a:spcAft>
                <a:spcPts val="0"/>
              </a:spcAft>
              <a:buSzPts val="3340"/>
              <a:buFont typeface="Century Gothic"/>
              <a:buChar char="●"/>
            </a:pPr>
            <a:r>
              <a:rPr lang="en-US" sz="3340">
                <a:latin typeface="Century Gothic"/>
                <a:ea typeface="Century Gothic"/>
                <a:cs typeface="Century Gothic"/>
                <a:sym typeface="Century Gothic"/>
              </a:rPr>
              <a:t>Secure score with ZKP: system will allow student to validate the score without revealing actual score.</a:t>
            </a:r>
            <a:endParaRPr sz="3340">
              <a:latin typeface="Century Gothic"/>
              <a:ea typeface="Century Gothic"/>
              <a:cs typeface="Century Gothic"/>
              <a:sym typeface="Century Gothic"/>
            </a:endParaRPr>
          </a:p>
          <a:p>
            <a:pPr indent="-440690" lvl="0" marL="457200" marR="0" rtl="0" algn="l">
              <a:lnSpc>
                <a:spcPct val="140000"/>
              </a:lnSpc>
              <a:spcBef>
                <a:spcPts val="0"/>
              </a:spcBef>
              <a:spcAft>
                <a:spcPts val="0"/>
              </a:spcAft>
              <a:buSzPts val="3340"/>
              <a:buFont typeface="Century Gothic"/>
              <a:buChar char="●"/>
            </a:pPr>
            <a:r>
              <a:rPr lang="en-US" sz="3340">
                <a:latin typeface="Century Gothic"/>
                <a:ea typeface="Century Gothic"/>
                <a:cs typeface="Century Gothic"/>
                <a:sym typeface="Century Gothic"/>
              </a:rPr>
              <a:t>Dummy scores are evaluated using Circorn circuit and snarkjs is used to generate ZKP proof. To verify securely, proof + public signals are sent to the backend.</a:t>
            </a:r>
            <a:endParaRPr sz="3340">
              <a:latin typeface="Century Gothic"/>
              <a:ea typeface="Century Gothic"/>
              <a:cs typeface="Century Gothic"/>
              <a:sym typeface="Century Gothic"/>
            </a:endParaRPr>
          </a:p>
          <a:p>
            <a:pPr indent="-440690" lvl="0" marL="457200" marR="0" rtl="0" algn="l">
              <a:lnSpc>
                <a:spcPct val="140000"/>
              </a:lnSpc>
              <a:spcBef>
                <a:spcPts val="0"/>
              </a:spcBef>
              <a:spcAft>
                <a:spcPts val="0"/>
              </a:spcAft>
              <a:buSzPts val="3340"/>
              <a:buFont typeface="Century Gothic"/>
              <a:buChar char="●"/>
            </a:pPr>
            <a:r>
              <a:rPr lang="en-US" sz="3340">
                <a:solidFill>
                  <a:schemeClr val="dk1"/>
                </a:solidFill>
                <a:latin typeface="Century Gothic"/>
                <a:ea typeface="Century Gothic"/>
                <a:cs typeface="Century Gothic"/>
                <a:sym typeface="Century Gothic"/>
              </a:rPr>
              <a:t>Test Verification by school: school must verify the test taken by students.school can view the test record of the student and click to verify the test which will then change the status of the test. </a:t>
            </a:r>
            <a:endParaRPr sz="3840">
              <a:latin typeface="Century Gothic"/>
              <a:ea typeface="Century Gothic"/>
              <a:cs typeface="Century Gothic"/>
              <a:sym typeface="Century Gothic"/>
            </a:endParaRPr>
          </a:p>
        </p:txBody>
      </p:sp>
      <p:grpSp>
        <p:nvGrpSpPr>
          <p:cNvPr id="159" name="Google Shape;159;g35d5e88c777_2_14"/>
          <p:cNvGrpSpPr/>
          <p:nvPr/>
        </p:nvGrpSpPr>
        <p:grpSpPr>
          <a:xfrm>
            <a:off x="16718943" y="-1134332"/>
            <a:ext cx="1080977" cy="3101688"/>
            <a:chOff x="0" y="-38100"/>
            <a:chExt cx="284700" cy="816900"/>
          </a:xfrm>
        </p:grpSpPr>
        <p:sp>
          <p:nvSpPr>
            <p:cNvPr id="160" name="Google Shape;160;g35d5e88c777_2_1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5d5e88c777_2_14"/>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g35d5e88c777_2_14"/>
          <p:cNvGrpSpPr/>
          <p:nvPr/>
        </p:nvGrpSpPr>
        <p:grpSpPr>
          <a:xfrm>
            <a:off x="488343" y="-1134332"/>
            <a:ext cx="1080977" cy="3101688"/>
            <a:chOff x="0" y="-38100"/>
            <a:chExt cx="284700" cy="816900"/>
          </a:xfrm>
        </p:grpSpPr>
        <p:sp>
          <p:nvSpPr>
            <p:cNvPr id="163" name="Google Shape;163;g35d5e88c777_2_14"/>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5d5e88c777_2_14"/>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g35d5e88c777_2_14"/>
          <p:cNvGrpSpPr/>
          <p:nvPr/>
        </p:nvGrpSpPr>
        <p:grpSpPr>
          <a:xfrm>
            <a:off x="-529352" y="9659181"/>
            <a:ext cx="19347104" cy="967070"/>
            <a:chOff x="0" y="-38100"/>
            <a:chExt cx="5095500" cy="254700"/>
          </a:xfrm>
        </p:grpSpPr>
        <p:sp>
          <p:nvSpPr>
            <p:cNvPr id="166" name="Google Shape;166;g35d5e88c777_2_14"/>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5d5e88c777_2_14"/>
            <p:cNvSpPr txBox="1"/>
            <p:nvPr/>
          </p:nvSpPr>
          <p:spPr>
            <a:xfrm>
              <a:off x="0" y="-38100"/>
              <a:ext cx="5095500" cy="254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8" name="Google Shape;168;g35d5e88c777_2_14"/>
          <p:cNvPicPr preferRelativeResize="0"/>
          <p:nvPr/>
        </p:nvPicPr>
        <p:blipFill>
          <a:blip r:embed="rId3">
            <a:alphaModFix/>
          </a:blip>
          <a:stretch>
            <a:fillRect/>
          </a:stretch>
        </p:blipFill>
        <p:spPr>
          <a:xfrm>
            <a:off x="253475" y="1967350"/>
            <a:ext cx="6734326" cy="6734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5d5e88c777_2_0"/>
          <p:cNvSpPr txBox="1"/>
          <p:nvPr/>
        </p:nvSpPr>
        <p:spPr>
          <a:xfrm>
            <a:off x="1735364" y="422300"/>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Functional Requirement </a:t>
            </a:r>
            <a:endParaRPr/>
          </a:p>
        </p:txBody>
      </p:sp>
      <p:sp>
        <p:nvSpPr>
          <p:cNvPr id="174" name="Google Shape;174;g35d5e88c777_2_0"/>
          <p:cNvSpPr txBox="1"/>
          <p:nvPr/>
        </p:nvSpPr>
        <p:spPr>
          <a:xfrm>
            <a:off x="862500" y="2030313"/>
            <a:ext cx="16806900" cy="1344600"/>
          </a:xfrm>
          <a:prstGeom prst="rect">
            <a:avLst/>
          </a:prstGeom>
          <a:noFill/>
          <a:ln>
            <a:noFill/>
          </a:ln>
        </p:spPr>
        <p:txBody>
          <a:bodyPr anchorCtr="0" anchor="t" bIns="0" lIns="0" spcFirstLastPara="1" rIns="0" wrap="square" tIns="0">
            <a:spAutoFit/>
          </a:bodyPr>
          <a:lstStyle/>
          <a:p>
            <a:pPr indent="-392965" lvl="1" marL="785931" marR="0" rtl="0" algn="l">
              <a:lnSpc>
                <a:spcPct val="140000"/>
              </a:lnSpc>
              <a:spcBef>
                <a:spcPts val="0"/>
              </a:spcBef>
              <a:spcAft>
                <a:spcPts val="0"/>
              </a:spcAft>
              <a:buSzPts val="3640"/>
              <a:buFont typeface="Century Gothic"/>
              <a:buChar char="•"/>
            </a:pPr>
            <a:r>
              <a:rPr lang="en-US" sz="3640">
                <a:latin typeface="Century Gothic"/>
                <a:ea typeface="Century Gothic"/>
                <a:cs typeface="Century Gothic"/>
                <a:sym typeface="Century Gothic"/>
              </a:rPr>
              <a:t>CRA</a:t>
            </a:r>
            <a:r>
              <a:rPr lang="en-US" sz="3640">
                <a:latin typeface="Century Gothic"/>
                <a:ea typeface="Century Gothic"/>
                <a:cs typeface="Century Gothic"/>
                <a:sym typeface="Century Gothic"/>
              </a:rPr>
              <a:t>: Criterion-Referenced Assessment</a:t>
            </a:r>
            <a:endParaRPr sz="3640">
              <a:latin typeface="Century Gothic"/>
              <a:ea typeface="Century Gothic"/>
              <a:cs typeface="Century Gothic"/>
              <a:sym typeface="Century Gothic"/>
            </a:endParaRPr>
          </a:p>
          <a:p>
            <a:pPr indent="0" lvl="0" marL="914400" marR="0" rtl="0" algn="l">
              <a:lnSpc>
                <a:spcPct val="140000"/>
              </a:lnSpc>
              <a:spcBef>
                <a:spcPts val="0"/>
              </a:spcBef>
              <a:spcAft>
                <a:spcPts val="0"/>
              </a:spcAft>
              <a:buNone/>
            </a:pPr>
            <a:r>
              <a:t/>
            </a:r>
            <a:endParaRPr sz="3640">
              <a:latin typeface="Century Gothic"/>
              <a:ea typeface="Century Gothic"/>
              <a:cs typeface="Century Gothic"/>
              <a:sym typeface="Century Gothic"/>
            </a:endParaRPr>
          </a:p>
        </p:txBody>
      </p:sp>
      <p:grpSp>
        <p:nvGrpSpPr>
          <p:cNvPr id="175" name="Google Shape;175;g35d5e88c777_2_0"/>
          <p:cNvGrpSpPr/>
          <p:nvPr/>
        </p:nvGrpSpPr>
        <p:grpSpPr>
          <a:xfrm>
            <a:off x="16718943" y="-1134332"/>
            <a:ext cx="1080977" cy="3101688"/>
            <a:chOff x="0" y="-38100"/>
            <a:chExt cx="284700" cy="816900"/>
          </a:xfrm>
        </p:grpSpPr>
        <p:sp>
          <p:nvSpPr>
            <p:cNvPr id="176" name="Google Shape;176;g35d5e88c777_2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5d5e88c777_2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g35d5e88c777_2_0"/>
          <p:cNvGrpSpPr/>
          <p:nvPr/>
        </p:nvGrpSpPr>
        <p:grpSpPr>
          <a:xfrm>
            <a:off x="488343" y="-1134332"/>
            <a:ext cx="1080977" cy="3101688"/>
            <a:chOff x="0" y="-38100"/>
            <a:chExt cx="284700" cy="816900"/>
          </a:xfrm>
        </p:grpSpPr>
        <p:sp>
          <p:nvSpPr>
            <p:cNvPr id="179" name="Google Shape;179;g35d5e88c777_2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5d5e88c777_2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g35d5e88c777_2_0"/>
          <p:cNvGrpSpPr/>
          <p:nvPr/>
        </p:nvGrpSpPr>
        <p:grpSpPr>
          <a:xfrm>
            <a:off x="-529352" y="9659181"/>
            <a:ext cx="19347104" cy="967070"/>
            <a:chOff x="0" y="-38100"/>
            <a:chExt cx="5095500" cy="254700"/>
          </a:xfrm>
        </p:grpSpPr>
        <p:sp>
          <p:nvSpPr>
            <p:cNvPr id="182" name="Google Shape;182;g35d5e88c777_2_0"/>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5d5e88c777_2_0"/>
            <p:cNvSpPr txBox="1"/>
            <p:nvPr/>
          </p:nvSpPr>
          <p:spPr>
            <a:xfrm>
              <a:off x="0" y="-38100"/>
              <a:ext cx="5095500" cy="254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4" name="Google Shape;184;g35d5e88c777_2_0"/>
          <p:cNvPicPr preferRelativeResize="0"/>
          <p:nvPr/>
        </p:nvPicPr>
        <p:blipFill>
          <a:blip r:embed="rId3">
            <a:alphaModFix/>
          </a:blip>
          <a:stretch>
            <a:fillRect/>
          </a:stretch>
        </p:blipFill>
        <p:spPr>
          <a:xfrm>
            <a:off x="1233975" y="3722025"/>
            <a:ext cx="11283651" cy="5416951"/>
          </a:xfrm>
          <a:prstGeom prst="rect">
            <a:avLst/>
          </a:prstGeom>
          <a:noFill/>
          <a:ln>
            <a:noFill/>
          </a:ln>
        </p:spPr>
      </p:pic>
      <p:pic>
        <p:nvPicPr>
          <p:cNvPr id="185" name="Google Shape;185;g35d5e88c777_2_0"/>
          <p:cNvPicPr preferRelativeResize="0"/>
          <p:nvPr/>
        </p:nvPicPr>
        <p:blipFill>
          <a:blip r:embed="rId4">
            <a:alphaModFix/>
          </a:blip>
          <a:stretch>
            <a:fillRect/>
          </a:stretch>
        </p:blipFill>
        <p:spPr>
          <a:xfrm>
            <a:off x="13537600" y="3937425"/>
            <a:ext cx="3181350" cy="4856925"/>
          </a:xfrm>
          <a:prstGeom prst="rect">
            <a:avLst/>
          </a:prstGeom>
          <a:noFill/>
          <a:ln>
            <a:noFill/>
          </a:ln>
        </p:spPr>
      </p:pic>
      <p:pic>
        <p:nvPicPr>
          <p:cNvPr id="186" name="Google Shape;186;g35d5e88c777_2_0"/>
          <p:cNvPicPr preferRelativeResize="0"/>
          <p:nvPr/>
        </p:nvPicPr>
        <p:blipFill>
          <a:blip r:embed="rId5">
            <a:alphaModFix/>
          </a:blip>
          <a:stretch>
            <a:fillRect/>
          </a:stretch>
        </p:blipFill>
        <p:spPr>
          <a:xfrm>
            <a:off x="8095275" y="2564875"/>
            <a:ext cx="9830224" cy="96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5dcc819726_0_0"/>
          <p:cNvSpPr txBox="1"/>
          <p:nvPr/>
        </p:nvSpPr>
        <p:spPr>
          <a:xfrm>
            <a:off x="1735364" y="422300"/>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Functional Requirement </a:t>
            </a:r>
            <a:endParaRPr/>
          </a:p>
        </p:txBody>
      </p:sp>
      <p:sp>
        <p:nvSpPr>
          <p:cNvPr id="192" name="Google Shape;192;g35dcc819726_0_0"/>
          <p:cNvSpPr txBox="1"/>
          <p:nvPr/>
        </p:nvSpPr>
        <p:spPr>
          <a:xfrm>
            <a:off x="993025" y="2165675"/>
            <a:ext cx="16806900" cy="56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640">
                <a:latin typeface="Century Gothic"/>
                <a:ea typeface="Century Gothic"/>
                <a:cs typeface="Century Gothic"/>
                <a:sym typeface="Century Gothic"/>
              </a:rPr>
              <a:t>Git and </a:t>
            </a:r>
            <a:r>
              <a:rPr lang="en-US" sz="3640">
                <a:latin typeface="Century Gothic"/>
                <a:ea typeface="Century Gothic"/>
                <a:cs typeface="Century Gothic"/>
                <a:sym typeface="Century Gothic"/>
              </a:rPr>
              <a:t>Gith</a:t>
            </a:r>
            <a:r>
              <a:rPr lang="en-US" sz="3640">
                <a:latin typeface="Century Gothic"/>
                <a:ea typeface="Century Gothic"/>
                <a:cs typeface="Century Gothic"/>
                <a:sym typeface="Century Gothic"/>
              </a:rPr>
              <a:t>ub</a:t>
            </a:r>
            <a:r>
              <a:rPr lang="en-US" sz="3640">
                <a:latin typeface="Century Gothic"/>
                <a:ea typeface="Century Gothic"/>
                <a:cs typeface="Century Gothic"/>
                <a:sym typeface="Century Gothic"/>
              </a:rPr>
              <a:t>  </a:t>
            </a:r>
            <a:endParaRPr sz="3640">
              <a:latin typeface="Century Gothic"/>
              <a:ea typeface="Century Gothic"/>
              <a:cs typeface="Century Gothic"/>
              <a:sym typeface="Century Gothic"/>
            </a:endParaRPr>
          </a:p>
        </p:txBody>
      </p:sp>
      <p:grpSp>
        <p:nvGrpSpPr>
          <p:cNvPr id="193" name="Google Shape;193;g35dcc819726_0_0"/>
          <p:cNvGrpSpPr/>
          <p:nvPr/>
        </p:nvGrpSpPr>
        <p:grpSpPr>
          <a:xfrm>
            <a:off x="16718943" y="-1134332"/>
            <a:ext cx="1080977" cy="3101688"/>
            <a:chOff x="0" y="-38100"/>
            <a:chExt cx="284700" cy="816900"/>
          </a:xfrm>
        </p:grpSpPr>
        <p:sp>
          <p:nvSpPr>
            <p:cNvPr id="194" name="Google Shape;194;g35dcc819726_0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5dcc819726_0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g35dcc819726_0_0"/>
          <p:cNvGrpSpPr/>
          <p:nvPr/>
        </p:nvGrpSpPr>
        <p:grpSpPr>
          <a:xfrm>
            <a:off x="488343" y="-1134332"/>
            <a:ext cx="1080977" cy="3101688"/>
            <a:chOff x="0" y="-38100"/>
            <a:chExt cx="284700" cy="816900"/>
          </a:xfrm>
        </p:grpSpPr>
        <p:sp>
          <p:nvSpPr>
            <p:cNvPr id="197" name="Google Shape;197;g35dcc819726_0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5dcc819726_0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g35dcc819726_0_0"/>
          <p:cNvGrpSpPr/>
          <p:nvPr/>
        </p:nvGrpSpPr>
        <p:grpSpPr>
          <a:xfrm>
            <a:off x="-529352" y="9659181"/>
            <a:ext cx="19347104" cy="967070"/>
            <a:chOff x="0" y="-38100"/>
            <a:chExt cx="5095500" cy="254700"/>
          </a:xfrm>
        </p:grpSpPr>
        <p:sp>
          <p:nvSpPr>
            <p:cNvPr id="200" name="Google Shape;200;g35dcc819726_0_0"/>
            <p:cNvSpPr/>
            <p:nvPr/>
          </p:nvSpPr>
          <p:spPr>
            <a:xfrm>
              <a:off x="0" y="0"/>
              <a:ext cx="5095428" cy="216472"/>
            </a:xfrm>
            <a:custGeom>
              <a:rect b="b" l="l" r="r" t="t"/>
              <a:pathLst>
                <a:path extrusionOk="0"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cap="rnd" cmpd="sng" w="85725">
              <a:solidFill>
                <a:srgbClr val="4948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5dcc819726_0_0"/>
            <p:cNvSpPr txBox="1"/>
            <p:nvPr/>
          </p:nvSpPr>
          <p:spPr>
            <a:xfrm>
              <a:off x="0" y="-38100"/>
              <a:ext cx="5095500" cy="254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2" name="Google Shape;202;g35dcc819726_0_0"/>
          <p:cNvPicPr preferRelativeResize="0"/>
          <p:nvPr/>
        </p:nvPicPr>
        <p:blipFill>
          <a:blip r:embed="rId3">
            <a:alphaModFix/>
          </a:blip>
          <a:stretch>
            <a:fillRect/>
          </a:stretch>
        </p:blipFill>
        <p:spPr>
          <a:xfrm>
            <a:off x="9105975" y="2974662"/>
            <a:ext cx="8561401" cy="6527913"/>
          </a:xfrm>
          <a:prstGeom prst="rect">
            <a:avLst/>
          </a:prstGeom>
          <a:noFill/>
          <a:ln>
            <a:noFill/>
          </a:ln>
        </p:spPr>
      </p:pic>
      <p:pic>
        <p:nvPicPr>
          <p:cNvPr id="203" name="Google Shape;203;g35dcc819726_0_0"/>
          <p:cNvPicPr preferRelativeResize="0"/>
          <p:nvPr/>
        </p:nvPicPr>
        <p:blipFill>
          <a:blip r:embed="rId4">
            <a:alphaModFix/>
          </a:blip>
          <a:stretch>
            <a:fillRect/>
          </a:stretch>
        </p:blipFill>
        <p:spPr>
          <a:xfrm>
            <a:off x="1380150" y="2974650"/>
            <a:ext cx="6423474" cy="633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5d5e88c777_5_0"/>
          <p:cNvSpPr txBox="1"/>
          <p:nvPr/>
        </p:nvSpPr>
        <p:spPr>
          <a:xfrm>
            <a:off x="1735489" y="422300"/>
            <a:ext cx="14817300" cy="12609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lang="en-US" sz="8192">
                <a:latin typeface="Century Gothic"/>
                <a:ea typeface="Century Gothic"/>
                <a:cs typeface="Century Gothic"/>
                <a:sym typeface="Century Gothic"/>
              </a:rPr>
              <a:t>Reflection  &amp; Project Learning </a:t>
            </a:r>
            <a:endParaRPr/>
          </a:p>
        </p:txBody>
      </p:sp>
      <p:sp>
        <p:nvSpPr>
          <p:cNvPr id="209" name="Google Shape;209;g35d5e88c777_5_0"/>
          <p:cNvSpPr txBox="1"/>
          <p:nvPr/>
        </p:nvSpPr>
        <p:spPr>
          <a:xfrm>
            <a:off x="706325" y="1967350"/>
            <a:ext cx="16770600" cy="8076900"/>
          </a:xfrm>
          <a:prstGeom prst="rect">
            <a:avLst/>
          </a:prstGeom>
          <a:noFill/>
          <a:ln>
            <a:noFill/>
          </a:ln>
        </p:spPr>
        <p:txBody>
          <a:bodyPr anchorCtr="0" anchor="t" bIns="0" lIns="0" spcFirstLastPara="1" rIns="0" wrap="square" tIns="0">
            <a:spAutoFit/>
          </a:bodyPr>
          <a:lstStyle/>
          <a:p>
            <a:pPr indent="0" lvl="0" marL="914400" rtl="0" algn="l">
              <a:lnSpc>
                <a:spcPct val="90000"/>
              </a:lnSpc>
              <a:spcBef>
                <a:spcPts val="100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b="1" lang="en-US" sz="3200">
                <a:solidFill>
                  <a:schemeClr val="dk1"/>
                </a:solidFill>
                <a:latin typeface="Century Gothic"/>
                <a:ea typeface="Century Gothic"/>
                <a:cs typeface="Century Gothic"/>
                <a:sym typeface="Century Gothic"/>
              </a:rPr>
              <a:t>Learnings:</a:t>
            </a:r>
            <a:endParaRPr b="1" sz="3200">
              <a:solidFill>
                <a:schemeClr val="dk1"/>
              </a:solidFill>
              <a:latin typeface="Century Gothic"/>
              <a:ea typeface="Century Gothic"/>
              <a:cs typeface="Century Gothic"/>
              <a:sym typeface="Century Gothic"/>
            </a:endParaRPr>
          </a:p>
          <a:p>
            <a:pPr indent="0" lvl="0" marL="469900" rtl="0" algn="l">
              <a:lnSpc>
                <a:spcPct val="100000"/>
              </a:lnSpc>
              <a:spcBef>
                <a:spcPts val="0"/>
              </a:spcBef>
              <a:spcAft>
                <a:spcPts val="0"/>
              </a:spcAft>
              <a:buClr>
                <a:schemeClr val="dk1"/>
              </a:buClr>
              <a:buSzPts val="1100"/>
              <a:buFont typeface="Arial"/>
              <a:buNone/>
            </a:pPr>
            <a:r>
              <a:rPr lang="en-US" sz="3200">
                <a:solidFill>
                  <a:schemeClr val="dk1"/>
                </a:solidFill>
                <a:latin typeface="Century Gothic"/>
                <a:ea typeface="Century Gothic"/>
                <a:cs typeface="Century Gothic"/>
                <a:sym typeface="Century Gothic"/>
              </a:rPr>
              <a:t>•Hands-on experience in setting up and managing Hyperledger Fabric</a:t>
            </a:r>
            <a:endParaRPr sz="4900">
              <a:solidFill>
                <a:schemeClr val="dk1"/>
              </a:solidFill>
              <a:latin typeface="Century Gothic"/>
              <a:ea typeface="Century Gothic"/>
              <a:cs typeface="Century Gothic"/>
              <a:sym typeface="Century Gothic"/>
            </a:endParaRPr>
          </a:p>
          <a:p>
            <a:pPr indent="0" lvl="0" marL="469900" rtl="0" algn="l">
              <a:lnSpc>
                <a:spcPct val="100000"/>
              </a:lnSpc>
              <a:spcBef>
                <a:spcPts val="0"/>
              </a:spcBef>
              <a:spcAft>
                <a:spcPts val="0"/>
              </a:spcAft>
              <a:buClr>
                <a:schemeClr val="dk1"/>
              </a:buClr>
              <a:buSzPts val="1100"/>
              <a:buFont typeface="Arial"/>
              <a:buNone/>
            </a:pPr>
            <a:r>
              <a:rPr lang="en-US" sz="3200">
                <a:solidFill>
                  <a:schemeClr val="dk1"/>
                </a:solidFill>
                <a:latin typeface="Century Gothic"/>
                <a:ea typeface="Century Gothic"/>
                <a:cs typeface="Century Gothic"/>
                <a:sym typeface="Century Gothic"/>
              </a:rPr>
              <a:t>•Security Awareness</a:t>
            </a:r>
            <a:endParaRPr sz="3200">
              <a:solidFill>
                <a:schemeClr val="dk1"/>
              </a:solidFill>
              <a:latin typeface="Century Gothic"/>
              <a:ea typeface="Century Gothic"/>
              <a:cs typeface="Century Gothic"/>
              <a:sym typeface="Century Gothic"/>
            </a:endParaRPr>
          </a:p>
          <a:p>
            <a:pPr indent="0" lvl="0" marL="469900" rtl="0" algn="l">
              <a:lnSpc>
                <a:spcPct val="100000"/>
              </a:lnSpc>
              <a:spcBef>
                <a:spcPts val="0"/>
              </a:spcBef>
              <a:spcAft>
                <a:spcPts val="0"/>
              </a:spcAft>
              <a:buNone/>
            </a:pPr>
            <a:r>
              <a:rPr lang="en-US" sz="3200">
                <a:solidFill>
                  <a:schemeClr val="dk1"/>
                </a:solidFill>
                <a:latin typeface="Century Gothic"/>
                <a:ea typeface="Century Gothic"/>
                <a:cs typeface="Century Gothic"/>
                <a:sym typeface="Century Gothic"/>
              </a:rPr>
              <a:t>•Collaborative Problem Solving</a:t>
            </a:r>
            <a:endParaRPr sz="32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rPr b="1" lang="en-US" sz="3200">
                <a:solidFill>
                  <a:schemeClr val="dk1"/>
                </a:solidFill>
                <a:latin typeface="Century Gothic"/>
                <a:ea typeface="Century Gothic"/>
                <a:cs typeface="Century Gothic"/>
                <a:sym typeface="Century Gothic"/>
              </a:rPr>
              <a:t>Challenges:</a:t>
            </a:r>
            <a:endParaRPr b="1" sz="3200">
              <a:solidFill>
                <a:schemeClr val="dk1"/>
              </a:solidFill>
              <a:latin typeface="Century Gothic"/>
              <a:ea typeface="Century Gothic"/>
              <a:cs typeface="Century Gothic"/>
              <a:sym typeface="Century Gothic"/>
            </a:endParaRPr>
          </a:p>
          <a:p>
            <a:pPr indent="-431800" lvl="1"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Setting up Hyperledger as a beginner.</a:t>
            </a:r>
            <a:endParaRPr sz="3200">
              <a:solidFill>
                <a:schemeClr val="dk1"/>
              </a:solidFill>
              <a:latin typeface="Century Gothic"/>
              <a:ea typeface="Century Gothic"/>
              <a:cs typeface="Century Gothic"/>
              <a:sym typeface="Century Gothic"/>
            </a:endParaRPr>
          </a:p>
          <a:p>
            <a:pPr indent="-431800" lvl="1"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Implementing and learning ZKP in blockchain security.</a:t>
            </a:r>
            <a:endParaRPr sz="3200">
              <a:solidFill>
                <a:schemeClr val="dk1"/>
              </a:solidFill>
              <a:latin typeface="Century Gothic"/>
              <a:ea typeface="Century Gothic"/>
              <a:cs typeface="Century Gothic"/>
              <a:sym typeface="Century Gothic"/>
            </a:endParaRPr>
          </a:p>
          <a:p>
            <a:pPr indent="-431800" lvl="1"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Time management</a:t>
            </a:r>
            <a:endParaRPr sz="32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rPr b="1" lang="en-US" sz="3200">
                <a:solidFill>
                  <a:schemeClr val="dk1"/>
                </a:solidFill>
                <a:latin typeface="Century Gothic"/>
                <a:ea typeface="Century Gothic"/>
                <a:cs typeface="Century Gothic"/>
                <a:sym typeface="Century Gothic"/>
              </a:rPr>
              <a:t>Area for improvement:</a:t>
            </a:r>
            <a:r>
              <a:rPr lang="en-US" sz="3200">
                <a:solidFill>
                  <a:schemeClr val="dk1"/>
                </a:solidFill>
                <a:latin typeface="Century Gothic"/>
                <a:ea typeface="Century Gothic"/>
                <a:cs typeface="Century Gothic"/>
                <a:sym typeface="Century Gothic"/>
              </a:rPr>
              <a:t> </a:t>
            </a:r>
            <a:endParaRPr sz="3200">
              <a:solidFill>
                <a:schemeClr val="dk1"/>
              </a:solidFill>
              <a:latin typeface="Century Gothic"/>
              <a:ea typeface="Century Gothic"/>
              <a:cs typeface="Century Gothic"/>
              <a:sym typeface="Century Gothic"/>
            </a:endParaRPr>
          </a:p>
          <a:p>
            <a:pPr indent="-431800" lvl="0"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Implementation of security protocols(ABE)</a:t>
            </a:r>
            <a:endParaRPr sz="32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rPr b="1" lang="en-US" sz="3200">
                <a:solidFill>
                  <a:schemeClr val="dk1"/>
                </a:solidFill>
                <a:latin typeface="Century Gothic"/>
                <a:ea typeface="Century Gothic"/>
                <a:cs typeface="Century Gothic"/>
                <a:sym typeface="Century Gothic"/>
              </a:rPr>
              <a:t>Lessons learned:</a:t>
            </a:r>
            <a:endParaRPr b="1" sz="3200">
              <a:solidFill>
                <a:schemeClr val="dk1"/>
              </a:solidFill>
              <a:latin typeface="Century Gothic"/>
              <a:ea typeface="Century Gothic"/>
              <a:cs typeface="Century Gothic"/>
              <a:sym typeface="Century Gothic"/>
            </a:endParaRPr>
          </a:p>
          <a:p>
            <a:pPr indent="-431800" lvl="0"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Team Communication</a:t>
            </a:r>
            <a:endParaRPr sz="3200">
              <a:solidFill>
                <a:schemeClr val="dk1"/>
              </a:solidFill>
              <a:latin typeface="Century Gothic"/>
              <a:ea typeface="Century Gothic"/>
              <a:cs typeface="Century Gothic"/>
              <a:sym typeface="Century Gothic"/>
            </a:endParaRPr>
          </a:p>
          <a:p>
            <a:pPr indent="-431800" lvl="0"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Importance of Planning</a:t>
            </a:r>
            <a:endParaRPr sz="3200">
              <a:solidFill>
                <a:schemeClr val="dk1"/>
              </a:solidFill>
              <a:latin typeface="Century Gothic"/>
              <a:ea typeface="Century Gothic"/>
              <a:cs typeface="Century Gothic"/>
              <a:sym typeface="Century Gothic"/>
            </a:endParaRPr>
          </a:p>
          <a:p>
            <a:pPr indent="-431800" lvl="0" marL="914400" rtl="0" algn="l">
              <a:lnSpc>
                <a:spcPct val="100000"/>
              </a:lnSpc>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Deeper understanding of blockchain and it’s privacy and security models</a:t>
            </a:r>
            <a:endParaRPr sz="3200">
              <a:solidFill>
                <a:schemeClr val="dk1"/>
              </a:solidFill>
              <a:latin typeface="Century Gothic"/>
              <a:ea typeface="Century Gothic"/>
              <a:cs typeface="Century Gothic"/>
              <a:sym typeface="Century Gothic"/>
            </a:endParaRPr>
          </a:p>
          <a:p>
            <a:pPr indent="0" lvl="0" marL="0" rtl="0" algn="l">
              <a:lnSpc>
                <a:spcPct val="90000"/>
              </a:lnSpc>
              <a:spcBef>
                <a:spcPts val="1000"/>
              </a:spcBef>
              <a:spcAft>
                <a:spcPts val="0"/>
              </a:spcAft>
              <a:buNone/>
            </a:pPr>
            <a:r>
              <a:t/>
            </a:r>
            <a:endParaRPr b="1" sz="1700">
              <a:solidFill>
                <a:schemeClr val="dk1"/>
              </a:solidFill>
            </a:endParaRPr>
          </a:p>
          <a:p>
            <a:pPr indent="0" lvl="0" marL="914400" rtl="0" algn="l">
              <a:lnSpc>
                <a:spcPct val="140000"/>
              </a:lnSpc>
              <a:spcBef>
                <a:spcPts val="0"/>
              </a:spcBef>
              <a:spcAft>
                <a:spcPts val="0"/>
              </a:spcAft>
              <a:buNone/>
            </a:pPr>
            <a:r>
              <a:t/>
            </a:r>
            <a:endParaRPr sz="3440">
              <a:solidFill>
                <a:schemeClr val="dk1"/>
              </a:solidFill>
              <a:latin typeface="Century Gothic"/>
              <a:ea typeface="Century Gothic"/>
              <a:cs typeface="Century Gothic"/>
              <a:sym typeface="Century Gothic"/>
            </a:endParaRPr>
          </a:p>
        </p:txBody>
      </p:sp>
      <p:grpSp>
        <p:nvGrpSpPr>
          <p:cNvPr id="210" name="Google Shape;210;g35d5e88c777_5_0"/>
          <p:cNvGrpSpPr/>
          <p:nvPr/>
        </p:nvGrpSpPr>
        <p:grpSpPr>
          <a:xfrm>
            <a:off x="16718943" y="-1134332"/>
            <a:ext cx="1080977" cy="3101688"/>
            <a:chOff x="0" y="-38100"/>
            <a:chExt cx="284700" cy="816900"/>
          </a:xfrm>
        </p:grpSpPr>
        <p:sp>
          <p:nvSpPr>
            <p:cNvPr id="211" name="Google Shape;211;g35d5e88c777_5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5d5e88c777_5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g35d5e88c777_5_0"/>
          <p:cNvGrpSpPr/>
          <p:nvPr/>
        </p:nvGrpSpPr>
        <p:grpSpPr>
          <a:xfrm>
            <a:off x="488343" y="-1134332"/>
            <a:ext cx="1080977" cy="3101688"/>
            <a:chOff x="0" y="-38100"/>
            <a:chExt cx="284700" cy="816900"/>
          </a:xfrm>
        </p:grpSpPr>
        <p:sp>
          <p:nvSpPr>
            <p:cNvPr id="214" name="Google Shape;214;g35d5e88c777_5_0"/>
            <p:cNvSpPr/>
            <p:nvPr/>
          </p:nvSpPr>
          <p:spPr>
            <a:xfrm>
              <a:off x="0" y="0"/>
              <a:ext cx="284633" cy="778715"/>
            </a:xfrm>
            <a:custGeom>
              <a:rect b="b" l="l" r="r" t="t"/>
              <a:pathLst>
                <a:path extrusionOk="0"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5d5e88c777_5_0"/>
            <p:cNvSpPr txBox="1"/>
            <p:nvPr/>
          </p:nvSpPr>
          <p:spPr>
            <a:xfrm>
              <a:off x="0" y="-38100"/>
              <a:ext cx="284700" cy="816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